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C143D8-E624-ABF3-E31A-2E3D3CC108EE}" v="1035" dt="2021-10-24T17:23:58.747"/>
    <p1510:client id="{50A8F6E8-08EA-4147-A275-16B3D05ED6E8}" v="4386" dt="2021-10-24T19:58:54.247"/>
    <p1510:client id="{EB6E0AAC-6D82-1EC7-2894-9579E55B32ED}" v="6" dt="2021-10-24T12:58:35.4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2632" autoAdjust="0"/>
  </p:normalViewPr>
  <p:slideViewPr>
    <p:cSldViewPr snapToGrid="0">
      <p:cViewPr varScale="1">
        <p:scale>
          <a:sx n="68" d="100"/>
          <a:sy n="68" d="100"/>
        </p:scale>
        <p:origin x="15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5BEA34-AB0D-4253-830C-7955E9BA0F00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3068E4-22F4-4B04-8731-1B45606AA5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Zvýšit podíl na českém trhu s květinami z </a:t>
          </a:r>
          <a:r>
            <a:rPr lang="en-US"/>
            <a:t>5% </a:t>
          </a:r>
          <a:r>
            <a:rPr lang="cs-CZ"/>
            <a:t>na </a:t>
          </a:r>
          <a:r>
            <a:rPr lang="en-US"/>
            <a:t>16%</a:t>
          </a:r>
          <a:r>
            <a:rPr lang="cs-CZ"/>
            <a:t> v průběhu maximálně 2 let</a:t>
          </a:r>
          <a:endParaRPr lang="en-US"/>
        </a:p>
      </dgm:t>
    </dgm:pt>
    <dgm:pt modelId="{F4EEB0BC-11EB-48F6-96B4-1C907044C83F}" type="parTrans" cxnId="{B9E1A77D-7C4E-48D2-96AF-912AF3382805}">
      <dgm:prSet/>
      <dgm:spPr/>
      <dgm:t>
        <a:bodyPr/>
        <a:lstStyle/>
        <a:p>
          <a:endParaRPr lang="en-US"/>
        </a:p>
      </dgm:t>
    </dgm:pt>
    <dgm:pt modelId="{F8705F1F-20DD-4CF4-8F3B-028F8C332EE7}" type="sibTrans" cxnId="{B9E1A77D-7C4E-48D2-96AF-912AF3382805}">
      <dgm:prSet/>
      <dgm:spPr/>
      <dgm:t>
        <a:bodyPr/>
        <a:lstStyle/>
        <a:p>
          <a:endParaRPr lang="en-US"/>
        </a:p>
      </dgm:t>
    </dgm:pt>
    <dgm:pt modelId="{87D21784-7DF7-45B1-A5F8-9FF872C772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Zvýšit efektivitu produkce a snížit čas potřebný na vyřízení objednávky o 10</a:t>
          </a:r>
          <a:r>
            <a:rPr lang="en-US"/>
            <a:t>%</a:t>
          </a:r>
        </a:p>
      </dgm:t>
    </dgm:pt>
    <dgm:pt modelId="{923B2D7F-BE69-44C4-A40C-8122FA72390D}" type="parTrans" cxnId="{84A4F9D5-D014-489B-B984-BF0AFA8A5175}">
      <dgm:prSet/>
      <dgm:spPr/>
      <dgm:t>
        <a:bodyPr/>
        <a:lstStyle/>
        <a:p>
          <a:endParaRPr lang="en-US"/>
        </a:p>
      </dgm:t>
    </dgm:pt>
    <dgm:pt modelId="{D45CBD2D-7847-47C3-AFBE-74AF7EA3CAFC}" type="sibTrans" cxnId="{84A4F9D5-D014-489B-B984-BF0AFA8A5175}">
      <dgm:prSet/>
      <dgm:spPr/>
      <dgm:t>
        <a:bodyPr/>
        <a:lstStyle/>
        <a:p>
          <a:endParaRPr lang="en-US"/>
        </a:p>
      </dgm:t>
    </dgm:pt>
    <dgm:pt modelId="{70FEE28F-B3D2-444E-9D0E-A5C99F4D3A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Zlepšit flexibilitu společnosti</a:t>
          </a:r>
          <a:endParaRPr lang="en-US"/>
        </a:p>
      </dgm:t>
    </dgm:pt>
    <dgm:pt modelId="{EBB45CE7-E328-4BF1-9244-F5B368ACFD24}" type="parTrans" cxnId="{0B014945-E177-4478-89D9-A9F574F86628}">
      <dgm:prSet/>
      <dgm:spPr/>
      <dgm:t>
        <a:bodyPr/>
        <a:lstStyle/>
        <a:p>
          <a:endParaRPr lang="en-US"/>
        </a:p>
      </dgm:t>
    </dgm:pt>
    <dgm:pt modelId="{A8EE47C8-418C-4BC8-8D4B-A8811A327C10}" type="sibTrans" cxnId="{0B014945-E177-4478-89D9-A9F574F86628}">
      <dgm:prSet/>
      <dgm:spPr/>
      <dgm:t>
        <a:bodyPr/>
        <a:lstStyle/>
        <a:p>
          <a:endParaRPr lang="en-US"/>
        </a:p>
      </dgm:t>
    </dgm:pt>
    <dgm:pt modelId="{1CAC8AF1-F539-4AF1-B59F-0F9A6533406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Zvýšit kapacitu objednávek o </a:t>
          </a:r>
          <a:r>
            <a:rPr lang="en-US"/>
            <a:t>20% </a:t>
          </a:r>
          <a:r>
            <a:rPr lang="cs-CZ"/>
            <a:t>do konce roku </a:t>
          </a:r>
          <a:r>
            <a:rPr lang="en-US"/>
            <a:t>2022</a:t>
          </a:r>
        </a:p>
      </dgm:t>
    </dgm:pt>
    <dgm:pt modelId="{2737F45D-A9AF-4A4C-BCED-9C5B2CE2FB7B}" type="parTrans" cxnId="{5FE3DBD2-981F-4004-90A7-46BA8B49DEFF}">
      <dgm:prSet/>
      <dgm:spPr/>
      <dgm:t>
        <a:bodyPr/>
        <a:lstStyle/>
        <a:p>
          <a:endParaRPr lang="en-US"/>
        </a:p>
      </dgm:t>
    </dgm:pt>
    <dgm:pt modelId="{85ED1145-9C5B-4E79-93B8-13A0274ACC2A}" type="sibTrans" cxnId="{5FE3DBD2-981F-4004-90A7-46BA8B49DEFF}">
      <dgm:prSet/>
      <dgm:spPr/>
      <dgm:t>
        <a:bodyPr/>
        <a:lstStyle/>
        <a:p>
          <a:endParaRPr lang="en-US"/>
        </a:p>
      </dgm:t>
    </dgm:pt>
    <dgm:pt modelId="{49BC956B-91AA-4897-BA8C-BB53564D84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Rozšířit firmu o 1 pobočku do konce roku 2023, o další 2 pak do 2 let</a:t>
          </a:r>
          <a:endParaRPr lang="en-US"/>
        </a:p>
      </dgm:t>
    </dgm:pt>
    <dgm:pt modelId="{FDBDD482-46F2-4034-9DBE-CB1C15B84816}" type="parTrans" cxnId="{4EBCFAEA-13F0-4EFF-A8A6-72F1758004F0}">
      <dgm:prSet/>
      <dgm:spPr/>
      <dgm:t>
        <a:bodyPr/>
        <a:lstStyle/>
        <a:p>
          <a:endParaRPr lang="en-US"/>
        </a:p>
      </dgm:t>
    </dgm:pt>
    <dgm:pt modelId="{57BCEE66-2951-4602-9A11-5E46FC104F72}" type="sibTrans" cxnId="{4EBCFAEA-13F0-4EFF-A8A6-72F1758004F0}">
      <dgm:prSet/>
      <dgm:spPr/>
      <dgm:t>
        <a:bodyPr/>
        <a:lstStyle/>
        <a:p>
          <a:endParaRPr lang="en-US"/>
        </a:p>
      </dgm:t>
    </dgm:pt>
    <dgm:pt modelId="{8672089A-4458-418E-941E-4FE676623CA3}" type="pres">
      <dgm:prSet presAssocID="{7A5BEA34-AB0D-4253-830C-7955E9BA0F00}" presName="root" presStyleCnt="0">
        <dgm:presLayoutVars>
          <dgm:dir/>
          <dgm:resizeHandles val="exact"/>
        </dgm:presLayoutVars>
      </dgm:prSet>
      <dgm:spPr/>
    </dgm:pt>
    <dgm:pt modelId="{72346033-FD87-4D2A-994A-EC82AFCC7E94}" type="pres">
      <dgm:prSet presAssocID="{BB3068E4-22F4-4B04-8731-1B45606AA5D3}" presName="compNode" presStyleCnt="0"/>
      <dgm:spPr/>
    </dgm:pt>
    <dgm:pt modelId="{0468108E-1544-4A3C-8145-88BC39658CD0}" type="pres">
      <dgm:prSet presAssocID="{BB3068E4-22F4-4B04-8731-1B45606AA5D3}" presName="iconBgRect" presStyleLbl="bgShp" presStyleIdx="0" presStyleCnt="5"/>
      <dgm:spPr>
        <a:noFill/>
      </dgm:spPr>
    </dgm:pt>
    <dgm:pt modelId="{63289B8F-75DB-43B5-AFF7-C1D50EF3FA02}" type="pres">
      <dgm:prSet presAssocID="{BB3068E4-22F4-4B04-8731-1B45606AA5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5FFB42BD-1E70-424C-9D55-2EB03C945AA4}" type="pres">
      <dgm:prSet presAssocID="{BB3068E4-22F4-4B04-8731-1B45606AA5D3}" presName="spaceRect" presStyleCnt="0"/>
      <dgm:spPr/>
    </dgm:pt>
    <dgm:pt modelId="{87F3463A-9017-4624-B12E-B36F4B039426}" type="pres">
      <dgm:prSet presAssocID="{BB3068E4-22F4-4B04-8731-1B45606AA5D3}" presName="textRect" presStyleLbl="revTx" presStyleIdx="0" presStyleCnt="5">
        <dgm:presLayoutVars>
          <dgm:chMax val="1"/>
          <dgm:chPref val="1"/>
        </dgm:presLayoutVars>
      </dgm:prSet>
      <dgm:spPr/>
    </dgm:pt>
    <dgm:pt modelId="{2C28834C-A9E3-40C8-BA4B-AD6F9434EA7C}" type="pres">
      <dgm:prSet presAssocID="{F8705F1F-20DD-4CF4-8F3B-028F8C332EE7}" presName="sibTrans" presStyleCnt="0"/>
      <dgm:spPr/>
    </dgm:pt>
    <dgm:pt modelId="{F522DBB7-02EC-4AB4-8DE6-79666850700B}" type="pres">
      <dgm:prSet presAssocID="{87D21784-7DF7-45B1-A5F8-9FF872C77253}" presName="compNode" presStyleCnt="0"/>
      <dgm:spPr/>
    </dgm:pt>
    <dgm:pt modelId="{F3C2F040-D708-447D-AA16-34F427FC369B}" type="pres">
      <dgm:prSet presAssocID="{87D21784-7DF7-45B1-A5F8-9FF872C77253}" presName="iconBgRect" presStyleLbl="bgShp" presStyleIdx="1" presStyleCnt="5"/>
      <dgm:spPr>
        <a:noFill/>
      </dgm:spPr>
    </dgm:pt>
    <dgm:pt modelId="{E73182A3-525C-4E90-8555-4F0B5B1D333C}" type="pres">
      <dgm:prSet presAssocID="{87D21784-7DF7-45B1-A5F8-9FF872C7725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0C3179D-70D7-41A2-803F-EF5928999D3A}" type="pres">
      <dgm:prSet presAssocID="{87D21784-7DF7-45B1-A5F8-9FF872C77253}" presName="spaceRect" presStyleCnt="0"/>
      <dgm:spPr/>
    </dgm:pt>
    <dgm:pt modelId="{B18585B8-8657-4905-A0F2-6D165826CC83}" type="pres">
      <dgm:prSet presAssocID="{87D21784-7DF7-45B1-A5F8-9FF872C77253}" presName="textRect" presStyleLbl="revTx" presStyleIdx="1" presStyleCnt="5">
        <dgm:presLayoutVars>
          <dgm:chMax val="1"/>
          <dgm:chPref val="1"/>
        </dgm:presLayoutVars>
      </dgm:prSet>
      <dgm:spPr/>
    </dgm:pt>
    <dgm:pt modelId="{1BF98113-BFFD-46A4-BFA2-EFC21EBC5102}" type="pres">
      <dgm:prSet presAssocID="{D45CBD2D-7847-47C3-AFBE-74AF7EA3CAFC}" presName="sibTrans" presStyleCnt="0"/>
      <dgm:spPr/>
    </dgm:pt>
    <dgm:pt modelId="{EE7BB376-13A4-480B-BD46-F33C9D58D352}" type="pres">
      <dgm:prSet presAssocID="{70FEE28F-B3D2-444E-9D0E-A5C99F4D3A94}" presName="compNode" presStyleCnt="0"/>
      <dgm:spPr/>
    </dgm:pt>
    <dgm:pt modelId="{2B4C968E-7350-407B-9EBE-A28D33F09624}" type="pres">
      <dgm:prSet presAssocID="{70FEE28F-B3D2-444E-9D0E-A5C99F4D3A94}" presName="iconBgRect" presStyleLbl="bgShp" presStyleIdx="2" presStyleCnt="5"/>
      <dgm:spPr>
        <a:noFill/>
      </dgm:spPr>
    </dgm:pt>
    <dgm:pt modelId="{A5F68FA2-42C6-4AAF-8A3A-01BEDBC44A3B}" type="pres">
      <dgm:prSet presAssocID="{70FEE28F-B3D2-444E-9D0E-A5C99F4D3A9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bchodní růst se souvislou výplní"/>
        </a:ext>
      </dgm:extLst>
    </dgm:pt>
    <dgm:pt modelId="{F108649B-70B2-4FB5-82D2-C9DCDD094C73}" type="pres">
      <dgm:prSet presAssocID="{70FEE28F-B3D2-444E-9D0E-A5C99F4D3A94}" presName="spaceRect" presStyleCnt="0"/>
      <dgm:spPr/>
    </dgm:pt>
    <dgm:pt modelId="{C4E2D594-D90A-4FE9-8A96-63642CBA9035}" type="pres">
      <dgm:prSet presAssocID="{70FEE28F-B3D2-444E-9D0E-A5C99F4D3A94}" presName="textRect" presStyleLbl="revTx" presStyleIdx="2" presStyleCnt="5">
        <dgm:presLayoutVars>
          <dgm:chMax val="1"/>
          <dgm:chPref val="1"/>
        </dgm:presLayoutVars>
      </dgm:prSet>
      <dgm:spPr/>
    </dgm:pt>
    <dgm:pt modelId="{A266B7EC-6D86-4CDA-B0B3-7D11521D00E9}" type="pres">
      <dgm:prSet presAssocID="{A8EE47C8-418C-4BC8-8D4B-A8811A327C10}" presName="sibTrans" presStyleCnt="0"/>
      <dgm:spPr/>
    </dgm:pt>
    <dgm:pt modelId="{DE3DE1AC-559C-489A-8E99-122423B660C7}" type="pres">
      <dgm:prSet presAssocID="{1CAC8AF1-F539-4AF1-B59F-0F9A65334060}" presName="compNode" presStyleCnt="0"/>
      <dgm:spPr/>
    </dgm:pt>
    <dgm:pt modelId="{1FC06ABE-D793-4C7A-AF20-C2FE45D1225C}" type="pres">
      <dgm:prSet presAssocID="{1CAC8AF1-F539-4AF1-B59F-0F9A65334060}" presName="iconBgRect" presStyleLbl="bgShp" presStyleIdx="3" presStyleCnt="5"/>
      <dgm:spPr>
        <a:noFill/>
      </dgm:spPr>
    </dgm:pt>
    <dgm:pt modelId="{6702C7A2-C316-46E3-9966-C085489ECA5E}" type="pres">
      <dgm:prSet presAssocID="{1CAC8AF1-F539-4AF1-B59F-0F9A653340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cking Box Open with solid fill"/>
        </a:ext>
      </dgm:extLst>
    </dgm:pt>
    <dgm:pt modelId="{622857BF-546D-413F-B023-E58198C1BA28}" type="pres">
      <dgm:prSet presAssocID="{1CAC8AF1-F539-4AF1-B59F-0F9A65334060}" presName="spaceRect" presStyleCnt="0"/>
      <dgm:spPr/>
    </dgm:pt>
    <dgm:pt modelId="{C0B14DC9-A6C2-41BB-B99F-60BE0AF46F26}" type="pres">
      <dgm:prSet presAssocID="{1CAC8AF1-F539-4AF1-B59F-0F9A65334060}" presName="textRect" presStyleLbl="revTx" presStyleIdx="3" presStyleCnt="5">
        <dgm:presLayoutVars>
          <dgm:chMax val="1"/>
          <dgm:chPref val="1"/>
        </dgm:presLayoutVars>
      </dgm:prSet>
      <dgm:spPr/>
    </dgm:pt>
    <dgm:pt modelId="{0842F602-2710-4334-9087-E025CAB1275C}" type="pres">
      <dgm:prSet presAssocID="{85ED1145-9C5B-4E79-93B8-13A0274ACC2A}" presName="sibTrans" presStyleCnt="0"/>
      <dgm:spPr/>
    </dgm:pt>
    <dgm:pt modelId="{FDC1D2B5-D9B3-4850-8B47-C7A99CDFAEED}" type="pres">
      <dgm:prSet presAssocID="{49BC956B-91AA-4897-BA8C-BB53564D8401}" presName="compNode" presStyleCnt="0"/>
      <dgm:spPr/>
    </dgm:pt>
    <dgm:pt modelId="{874C1CF9-514D-4F6B-8D91-3159DF01CF2A}" type="pres">
      <dgm:prSet presAssocID="{49BC956B-91AA-4897-BA8C-BB53564D8401}" presName="iconBgRect" presStyleLbl="bgShp" presStyleIdx="4" presStyleCnt="5"/>
      <dgm:spPr>
        <a:noFill/>
      </dgm:spPr>
    </dgm:pt>
    <dgm:pt modelId="{A94BDEFB-8939-47C3-86AE-FAC2B883B499}" type="pres">
      <dgm:prSet presAssocID="{49BC956B-91AA-4897-BA8C-BB53564D840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 with solid fill"/>
        </a:ext>
      </dgm:extLst>
    </dgm:pt>
    <dgm:pt modelId="{7EC43D88-4E57-4488-81E5-BCE1954FE8B5}" type="pres">
      <dgm:prSet presAssocID="{49BC956B-91AA-4897-BA8C-BB53564D8401}" presName="spaceRect" presStyleCnt="0"/>
      <dgm:spPr/>
    </dgm:pt>
    <dgm:pt modelId="{ED5626EE-596E-4275-A6D8-5FE95E6D5110}" type="pres">
      <dgm:prSet presAssocID="{49BC956B-91AA-4897-BA8C-BB53564D840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84EE701-EE43-4897-B71B-9697582BFD89}" type="presOf" srcId="{1CAC8AF1-F539-4AF1-B59F-0F9A65334060}" destId="{C0B14DC9-A6C2-41BB-B99F-60BE0AF46F26}" srcOrd="0" destOrd="0" presId="urn:microsoft.com/office/officeart/2018/5/layout/IconCircleLabelList"/>
    <dgm:cxn modelId="{0B014945-E177-4478-89D9-A9F574F86628}" srcId="{7A5BEA34-AB0D-4253-830C-7955E9BA0F00}" destId="{70FEE28F-B3D2-444E-9D0E-A5C99F4D3A94}" srcOrd="2" destOrd="0" parTransId="{EBB45CE7-E328-4BF1-9244-F5B368ACFD24}" sibTransId="{A8EE47C8-418C-4BC8-8D4B-A8811A327C10}"/>
    <dgm:cxn modelId="{B9E1A77D-7C4E-48D2-96AF-912AF3382805}" srcId="{7A5BEA34-AB0D-4253-830C-7955E9BA0F00}" destId="{BB3068E4-22F4-4B04-8731-1B45606AA5D3}" srcOrd="0" destOrd="0" parTransId="{F4EEB0BC-11EB-48F6-96B4-1C907044C83F}" sibTransId="{F8705F1F-20DD-4CF4-8F3B-028F8C332EE7}"/>
    <dgm:cxn modelId="{B9BF25A9-4C3B-4EEF-906A-6FCC46AF465E}" type="presOf" srcId="{70FEE28F-B3D2-444E-9D0E-A5C99F4D3A94}" destId="{C4E2D594-D90A-4FE9-8A96-63642CBA9035}" srcOrd="0" destOrd="0" presId="urn:microsoft.com/office/officeart/2018/5/layout/IconCircleLabelList"/>
    <dgm:cxn modelId="{2C08F1B9-94FC-436F-879E-A79014B5593C}" type="presOf" srcId="{7A5BEA34-AB0D-4253-830C-7955E9BA0F00}" destId="{8672089A-4458-418E-941E-4FE676623CA3}" srcOrd="0" destOrd="0" presId="urn:microsoft.com/office/officeart/2018/5/layout/IconCircleLabelList"/>
    <dgm:cxn modelId="{5FE3DBD2-981F-4004-90A7-46BA8B49DEFF}" srcId="{7A5BEA34-AB0D-4253-830C-7955E9BA0F00}" destId="{1CAC8AF1-F539-4AF1-B59F-0F9A65334060}" srcOrd="3" destOrd="0" parTransId="{2737F45D-A9AF-4A4C-BCED-9C5B2CE2FB7B}" sibTransId="{85ED1145-9C5B-4E79-93B8-13A0274ACC2A}"/>
    <dgm:cxn modelId="{84A4F9D5-D014-489B-B984-BF0AFA8A5175}" srcId="{7A5BEA34-AB0D-4253-830C-7955E9BA0F00}" destId="{87D21784-7DF7-45B1-A5F8-9FF872C77253}" srcOrd="1" destOrd="0" parTransId="{923B2D7F-BE69-44C4-A40C-8122FA72390D}" sibTransId="{D45CBD2D-7847-47C3-AFBE-74AF7EA3CAFC}"/>
    <dgm:cxn modelId="{A67D5BE1-3A82-4382-840A-BA2A80BAF1FA}" type="presOf" srcId="{87D21784-7DF7-45B1-A5F8-9FF872C77253}" destId="{B18585B8-8657-4905-A0F2-6D165826CC83}" srcOrd="0" destOrd="0" presId="urn:microsoft.com/office/officeart/2018/5/layout/IconCircleLabelList"/>
    <dgm:cxn modelId="{4EBCFAEA-13F0-4EFF-A8A6-72F1758004F0}" srcId="{7A5BEA34-AB0D-4253-830C-7955E9BA0F00}" destId="{49BC956B-91AA-4897-BA8C-BB53564D8401}" srcOrd="4" destOrd="0" parTransId="{FDBDD482-46F2-4034-9DBE-CB1C15B84816}" sibTransId="{57BCEE66-2951-4602-9A11-5E46FC104F72}"/>
    <dgm:cxn modelId="{0DB01BEB-28B1-4B41-9993-BC373F587461}" type="presOf" srcId="{49BC956B-91AA-4897-BA8C-BB53564D8401}" destId="{ED5626EE-596E-4275-A6D8-5FE95E6D5110}" srcOrd="0" destOrd="0" presId="urn:microsoft.com/office/officeart/2018/5/layout/IconCircleLabelList"/>
    <dgm:cxn modelId="{B7AECCF1-D3B7-42D3-B541-819E6A838FBB}" type="presOf" srcId="{BB3068E4-22F4-4B04-8731-1B45606AA5D3}" destId="{87F3463A-9017-4624-B12E-B36F4B039426}" srcOrd="0" destOrd="0" presId="urn:microsoft.com/office/officeart/2018/5/layout/IconCircleLabelList"/>
    <dgm:cxn modelId="{6B4E7785-85EB-4F99-874D-B825CFAECEED}" type="presParOf" srcId="{8672089A-4458-418E-941E-4FE676623CA3}" destId="{72346033-FD87-4D2A-994A-EC82AFCC7E94}" srcOrd="0" destOrd="0" presId="urn:microsoft.com/office/officeart/2018/5/layout/IconCircleLabelList"/>
    <dgm:cxn modelId="{47AFA1EE-43D3-41C3-B301-A2776CE73332}" type="presParOf" srcId="{72346033-FD87-4D2A-994A-EC82AFCC7E94}" destId="{0468108E-1544-4A3C-8145-88BC39658CD0}" srcOrd="0" destOrd="0" presId="urn:microsoft.com/office/officeart/2018/5/layout/IconCircleLabelList"/>
    <dgm:cxn modelId="{3240582A-00DD-4280-90F8-9AE5FE849025}" type="presParOf" srcId="{72346033-FD87-4D2A-994A-EC82AFCC7E94}" destId="{63289B8F-75DB-43B5-AFF7-C1D50EF3FA02}" srcOrd="1" destOrd="0" presId="urn:microsoft.com/office/officeart/2018/5/layout/IconCircleLabelList"/>
    <dgm:cxn modelId="{6960C0F6-9993-403B-BE1E-81896324EBEB}" type="presParOf" srcId="{72346033-FD87-4D2A-994A-EC82AFCC7E94}" destId="{5FFB42BD-1E70-424C-9D55-2EB03C945AA4}" srcOrd="2" destOrd="0" presId="urn:microsoft.com/office/officeart/2018/5/layout/IconCircleLabelList"/>
    <dgm:cxn modelId="{5E16831C-899A-4FCD-B0FD-DE7DE05C937B}" type="presParOf" srcId="{72346033-FD87-4D2A-994A-EC82AFCC7E94}" destId="{87F3463A-9017-4624-B12E-B36F4B039426}" srcOrd="3" destOrd="0" presId="urn:microsoft.com/office/officeart/2018/5/layout/IconCircleLabelList"/>
    <dgm:cxn modelId="{BF0419E3-3024-4F57-ACE9-AEBF68270E43}" type="presParOf" srcId="{8672089A-4458-418E-941E-4FE676623CA3}" destId="{2C28834C-A9E3-40C8-BA4B-AD6F9434EA7C}" srcOrd="1" destOrd="0" presId="urn:microsoft.com/office/officeart/2018/5/layout/IconCircleLabelList"/>
    <dgm:cxn modelId="{20D427A1-108F-4544-B64D-CC2C68B8A7D3}" type="presParOf" srcId="{8672089A-4458-418E-941E-4FE676623CA3}" destId="{F522DBB7-02EC-4AB4-8DE6-79666850700B}" srcOrd="2" destOrd="0" presId="urn:microsoft.com/office/officeart/2018/5/layout/IconCircleLabelList"/>
    <dgm:cxn modelId="{364BB861-892C-4628-A0E5-13D241E743E5}" type="presParOf" srcId="{F522DBB7-02EC-4AB4-8DE6-79666850700B}" destId="{F3C2F040-D708-447D-AA16-34F427FC369B}" srcOrd="0" destOrd="0" presId="urn:microsoft.com/office/officeart/2018/5/layout/IconCircleLabelList"/>
    <dgm:cxn modelId="{1B024BF2-C4FD-4908-A490-53B15AAF4F7A}" type="presParOf" srcId="{F522DBB7-02EC-4AB4-8DE6-79666850700B}" destId="{E73182A3-525C-4E90-8555-4F0B5B1D333C}" srcOrd="1" destOrd="0" presId="urn:microsoft.com/office/officeart/2018/5/layout/IconCircleLabelList"/>
    <dgm:cxn modelId="{73D3F569-5652-424D-AA5B-68D0C863BCAC}" type="presParOf" srcId="{F522DBB7-02EC-4AB4-8DE6-79666850700B}" destId="{A0C3179D-70D7-41A2-803F-EF5928999D3A}" srcOrd="2" destOrd="0" presId="urn:microsoft.com/office/officeart/2018/5/layout/IconCircleLabelList"/>
    <dgm:cxn modelId="{4E2149FB-D01E-422C-8900-61A8E6601D50}" type="presParOf" srcId="{F522DBB7-02EC-4AB4-8DE6-79666850700B}" destId="{B18585B8-8657-4905-A0F2-6D165826CC83}" srcOrd="3" destOrd="0" presId="urn:microsoft.com/office/officeart/2018/5/layout/IconCircleLabelList"/>
    <dgm:cxn modelId="{93E5F8ED-775D-4905-B950-080FDF06E3F6}" type="presParOf" srcId="{8672089A-4458-418E-941E-4FE676623CA3}" destId="{1BF98113-BFFD-46A4-BFA2-EFC21EBC5102}" srcOrd="3" destOrd="0" presId="urn:microsoft.com/office/officeart/2018/5/layout/IconCircleLabelList"/>
    <dgm:cxn modelId="{72E205BD-9E8C-4986-AB6B-8BB62FC6451D}" type="presParOf" srcId="{8672089A-4458-418E-941E-4FE676623CA3}" destId="{EE7BB376-13A4-480B-BD46-F33C9D58D352}" srcOrd="4" destOrd="0" presId="urn:microsoft.com/office/officeart/2018/5/layout/IconCircleLabelList"/>
    <dgm:cxn modelId="{3BE1854D-611D-4C80-BB03-FC4D8D800C82}" type="presParOf" srcId="{EE7BB376-13A4-480B-BD46-F33C9D58D352}" destId="{2B4C968E-7350-407B-9EBE-A28D33F09624}" srcOrd="0" destOrd="0" presId="urn:microsoft.com/office/officeart/2018/5/layout/IconCircleLabelList"/>
    <dgm:cxn modelId="{50BB5256-4604-467C-A9CC-B188B527F7FC}" type="presParOf" srcId="{EE7BB376-13A4-480B-BD46-F33C9D58D352}" destId="{A5F68FA2-42C6-4AAF-8A3A-01BEDBC44A3B}" srcOrd="1" destOrd="0" presId="urn:microsoft.com/office/officeart/2018/5/layout/IconCircleLabelList"/>
    <dgm:cxn modelId="{37D223F8-6376-4D8D-8AA1-47E51E904AA1}" type="presParOf" srcId="{EE7BB376-13A4-480B-BD46-F33C9D58D352}" destId="{F108649B-70B2-4FB5-82D2-C9DCDD094C73}" srcOrd="2" destOrd="0" presId="urn:microsoft.com/office/officeart/2018/5/layout/IconCircleLabelList"/>
    <dgm:cxn modelId="{4D6412DA-7EC4-47D0-BA12-BD81ADBB95D0}" type="presParOf" srcId="{EE7BB376-13A4-480B-BD46-F33C9D58D352}" destId="{C4E2D594-D90A-4FE9-8A96-63642CBA9035}" srcOrd="3" destOrd="0" presId="urn:microsoft.com/office/officeart/2018/5/layout/IconCircleLabelList"/>
    <dgm:cxn modelId="{E889CF99-FCD8-4042-A6F1-F7A22774A506}" type="presParOf" srcId="{8672089A-4458-418E-941E-4FE676623CA3}" destId="{A266B7EC-6D86-4CDA-B0B3-7D11521D00E9}" srcOrd="5" destOrd="0" presId="urn:microsoft.com/office/officeart/2018/5/layout/IconCircleLabelList"/>
    <dgm:cxn modelId="{4E7B963E-36F1-4612-BBD3-0CDB5A205E77}" type="presParOf" srcId="{8672089A-4458-418E-941E-4FE676623CA3}" destId="{DE3DE1AC-559C-489A-8E99-122423B660C7}" srcOrd="6" destOrd="0" presId="urn:microsoft.com/office/officeart/2018/5/layout/IconCircleLabelList"/>
    <dgm:cxn modelId="{591824F7-6B39-4CDF-8274-9BBF2871EB87}" type="presParOf" srcId="{DE3DE1AC-559C-489A-8E99-122423B660C7}" destId="{1FC06ABE-D793-4C7A-AF20-C2FE45D1225C}" srcOrd="0" destOrd="0" presId="urn:microsoft.com/office/officeart/2018/5/layout/IconCircleLabelList"/>
    <dgm:cxn modelId="{01F789D7-369F-44D3-89BC-E1E9F2ABDB19}" type="presParOf" srcId="{DE3DE1AC-559C-489A-8E99-122423B660C7}" destId="{6702C7A2-C316-46E3-9966-C085489ECA5E}" srcOrd="1" destOrd="0" presId="urn:microsoft.com/office/officeart/2018/5/layout/IconCircleLabelList"/>
    <dgm:cxn modelId="{A3E3CDF3-CD02-42C8-95A7-C9223208A244}" type="presParOf" srcId="{DE3DE1AC-559C-489A-8E99-122423B660C7}" destId="{622857BF-546D-413F-B023-E58198C1BA28}" srcOrd="2" destOrd="0" presId="urn:microsoft.com/office/officeart/2018/5/layout/IconCircleLabelList"/>
    <dgm:cxn modelId="{0191C55C-6D44-4272-9115-7EEF8D9648A8}" type="presParOf" srcId="{DE3DE1AC-559C-489A-8E99-122423B660C7}" destId="{C0B14DC9-A6C2-41BB-B99F-60BE0AF46F26}" srcOrd="3" destOrd="0" presId="urn:microsoft.com/office/officeart/2018/5/layout/IconCircleLabelList"/>
    <dgm:cxn modelId="{EBC3592F-6156-4A6E-90B6-281FE04B3DFB}" type="presParOf" srcId="{8672089A-4458-418E-941E-4FE676623CA3}" destId="{0842F602-2710-4334-9087-E025CAB1275C}" srcOrd="7" destOrd="0" presId="urn:microsoft.com/office/officeart/2018/5/layout/IconCircleLabelList"/>
    <dgm:cxn modelId="{85EAED6B-13A5-40D7-B791-BF45C0DE7EEA}" type="presParOf" srcId="{8672089A-4458-418E-941E-4FE676623CA3}" destId="{FDC1D2B5-D9B3-4850-8B47-C7A99CDFAEED}" srcOrd="8" destOrd="0" presId="urn:microsoft.com/office/officeart/2018/5/layout/IconCircleLabelList"/>
    <dgm:cxn modelId="{1CEF6ACF-5F50-42C5-8D31-748991743D50}" type="presParOf" srcId="{FDC1D2B5-D9B3-4850-8B47-C7A99CDFAEED}" destId="{874C1CF9-514D-4F6B-8D91-3159DF01CF2A}" srcOrd="0" destOrd="0" presId="urn:microsoft.com/office/officeart/2018/5/layout/IconCircleLabelList"/>
    <dgm:cxn modelId="{9C5FBCE8-38A1-4893-B825-121B94B0F3B5}" type="presParOf" srcId="{FDC1D2B5-D9B3-4850-8B47-C7A99CDFAEED}" destId="{A94BDEFB-8939-47C3-86AE-FAC2B883B499}" srcOrd="1" destOrd="0" presId="urn:microsoft.com/office/officeart/2018/5/layout/IconCircleLabelList"/>
    <dgm:cxn modelId="{FD6F2F1D-383C-46FA-B294-1043DC7CEDB8}" type="presParOf" srcId="{FDC1D2B5-D9B3-4850-8B47-C7A99CDFAEED}" destId="{7EC43D88-4E57-4488-81E5-BCE1954FE8B5}" srcOrd="2" destOrd="0" presId="urn:microsoft.com/office/officeart/2018/5/layout/IconCircleLabelList"/>
    <dgm:cxn modelId="{97FB299F-3BE6-4B93-B4F0-F1BB78ED0041}" type="presParOf" srcId="{FDC1D2B5-D9B3-4850-8B47-C7A99CDFAEED}" destId="{ED5626EE-596E-4275-A6D8-5FE95E6D511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8108E-1544-4A3C-8145-88BC39658CD0}">
      <dsp:nvSpPr>
        <dsp:cNvPr id="0" name=""/>
        <dsp:cNvSpPr/>
      </dsp:nvSpPr>
      <dsp:spPr>
        <a:xfrm>
          <a:off x="522906" y="494724"/>
          <a:ext cx="1098000" cy="10980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89B8F-75DB-43B5-AFF7-C1D50EF3FA02}">
      <dsp:nvSpPr>
        <dsp:cNvPr id="0" name=""/>
        <dsp:cNvSpPr/>
      </dsp:nvSpPr>
      <dsp:spPr>
        <a:xfrm>
          <a:off x="756906" y="72872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3463A-9017-4624-B12E-B36F4B039426}">
      <dsp:nvSpPr>
        <dsp:cNvPr id="0" name=""/>
        <dsp:cNvSpPr/>
      </dsp:nvSpPr>
      <dsp:spPr>
        <a:xfrm>
          <a:off x="171906" y="19347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100" kern="1200"/>
            <a:t>Zvýšit podíl na českém trhu s květinami z </a:t>
          </a:r>
          <a:r>
            <a:rPr lang="en-US" sz="1100" kern="1200"/>
            <a:t>5% </a:t>
          </a:r>
          <a:r>
            <a:rPr lang="cs-CZ" sz="1100" kern="1200"/>
            <a:t>na </a:t>
          </a:r>
          <a:r>
            <a:rPr lang="en-US" sz="1100" kern="1200"/>
            <a:t>16%</a:t>
          </a:r>
          <a:r>
            <a:rPr lang="cs-CZ" sz="1100" kern="1200"/>
            <a:t> v průběhu maximálně 2 let</a:t>
          </a:r>
          <a:endParaRPr lang="en-US" sz="1100" kern="1200"/>
        </a:p>
      </dsp:txBody>
      <dsp:txXfrm>
        <a:off x="171906" y="1934725"/>
        <a:ext cx="1800000" cy="720000"/>
      </dsp:txXfrm>
    </dsp:sp>
    <dsp:sp modelId="{F3C2F040-D708-447D-AA16-34F427FC369B}">
      <dsp:nvSpPr>
        <dsp:cNvPr id="0" name=""/>
        <dsp:cNvSpPr/>
      </dsp:nvSpPr>
      <dsp:spPr>
        <a:xfrm>
          <a:off x="2637906" y="494724"/>
          <a:ext cx="1098000" cy="10980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182A3-525C-4E90-8555-4F0B5B1D333C}">
      <dsp:nvSpPr>
        <dsp:cNvPr id="0" name=""/>
        <dsp:cNvSpPr/>
      </dsp:nvSpPr>
      <dsp:spPr>
        <a:xfrm>
          <a:off x="2871906" y="72872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585B8-8657-4905-A0F2-6D165826CC83}">
      <dsp:nvSpPr>
        <dsp:cNvPr id="0" name=""/>
        <dsp:cNvSpPr/>
      </dsp:nvSpPr>
      <dsp:spPr>
        <a:xfrm>
          <a:off x="2286906" y="19347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100" kern="1200"/>
            <a:t>Zvýšit efektivitu produkce a snížit čas potřebný na vyřízení objednávky o 10</a:t>
          </a:r>
          <a:r>
            <a:rPr lang="en-US" sz="1100" kern="1200"/>
            <a:t>%</a:t>
          </a:r>
        </a:p>
      </dsp:txBody>
      <dsp:txXfrm>
        <a:off x="2286906" y="1934725"/>
        <a:ext cx="1800000" cy="720000"/>
      </dsp:txXfrm>
    </dsp:sp>
    <dsp:sp modelId="{2B4C968E-7350-407B-9EBE-A28D33F09624}">
      <dsp:nvSpPr>
        <dsp:cNvPr id="0" name=""/>
        <dsp:cNvSpPr/>
      </dsp:nvSpPr>
      <dsp:spPr>
        <a:xfrm>
          <a:off x="4752906" y="494724"/>
          <a:ext cx="1098000" cy="10980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68FA2-42C6-4AAF-8A3A-01BEDBC44A3B}">
      <dsp:nvSpPr>
        <dsp:cNvPr id="0" name=""/>
        <dsp:cNvSpPr/>
      </dsp:nvSpPr>
      <dsp:spPr>
        <a:xfrm>
          <a:off x="4986906" y="72872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2D594-D90A-4FE9-8A96-63642CBA9035}">
      <dsp:nvSpPr>
        <dsp:cNvPr id="0" name=""/>
        <dsp:cNvSpPr/>
      </dsp:nvSpPr>
      <dsp:spPr>
        <a:xfrm>
          <a:off x="4401907" y="19347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100" kern="1200"/>
            <a:t>Zlepšit flexibilitu společnosti</a:t>
          </a:r>
          <a:endParaRPr lang="en-US" sz="1100" kern="1200"/>
        </a:p>
      </dsp:txBody>
      <dsp:txXfrm>
        <a:off x="4401907" y="1934725"/>
        <a:ext cx="1800000" cy="720000"/>
      </dsp:txXfrm>
    </dsp:sp>
    <dsp:sp modelId="{1FC06ABE-D793-4C7A-AF20-C2FE45D1225C}">
      <dsp:nvSpPr>
        <dsp:cNvPr id="0" name=""/>
        <dsp:cNvSpPr/>
      </dsp:nvSpPr>
      <dsp:spPr>
        <a:xfrm>
          <a:off x="1580406" y="3104725"/>
          <a:ext cx="1098000" cy="10980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2C7A2-C316-46E3-9966-C085489ECA5E}">
      <dsp:nvSpPr>
        <dsp:cNvPr id="0" name=""/>
        <dsp:cNvSpPr/>
      </dsp:nvSpPr>
      <dsp:spPr>
        <a:xfrm>
          <a:off x="1814406" y="333872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14DC9-A6C2-41BB-B99F-60BE0AF46F26}">
      <dsp:nvSpPr>
        <dsp:cNvPr id="0" name=""/>
        <dsp:cNvSpPr/>
      </dsp:nvSpPr>
      <dsp:spPr>
        <a:xfrm>
          <a:off x="1229406" y="45447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100" kern="1200"/>
            <a:t>Zvýšit kapacitu objednávek o </a:t>
          </a:r>
          <a:r>
            <a:rPr lang="en-US" sz="1100" kern="1200"/>
            <a:t>20% </a:t>
          </a:r>
          <a:r>
            <a:rPr lang="cs-CZ" sz="1100" kern="1200"/>
            <a:t>do konce roku </a:t>
          </a:r>
          <a:r>
            <a:rPr lang="en-US" sz="1100" kern="1200"/>
            <a:t>2022</a:t>
          </a:r>
        </a:p>
      </dsp:txBody>
      <dsp:txXfrm>
        <a:off x="1229406" y="4544725"/>
        <a:ext cx="1800000" cy="720000"/>
      </dsp:txXfrm>
    </dsp:sp>
    <dsp:sp modelId="{874C1CF9-514D-4F6B-8D91-3159DF01CF2A}">
      <dsp:nvSpPr>
        <dsp:cNvPr id="0" name=""/>
        <dsp:cNvSpPr/>
      </dsp:nvSpPr>
      <dsp:spPr>
        <a:xfrm>
          <a:off x="3695407" y="3104725"/>
          <a:ext cx="1098000" cy="1098000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BDEFB-8939-47C3-86AE-FAC2B883B499}">
      <dsp:nvSpPr>
        <dsp:cNvPr id="0" name=""/>
        <dsp:cNvSpPr/>
      </dsp:nvSpPr>
      <dsp:spPr>
        <a:xfrm>
          <a:off x="3929407" y="333872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626EE-596E-4275-A6D8-5FE95E6D5110}">
      <dsp:nvSpPr>
        <dsp:cNvPr id="0" name=""/>
        <dsp:cNvSpPr/>
      </dsp:nvSpPr>
      <dsp:spPr>
        <a:xfrm>
          <a:off x="3344406" y="45447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100" kern="1200"/>
            <a:t>Rozšířit firmu o 1 pobočku do konce roku 2023, o další 2 pak do 2 let</a:t>
          </a:r>
          <a:endParaRPr lang="en-US" sz="1100" kern="1200"/>
        </a:p>
      </dsp:txBody>
      <dsp:txXfrm>
        <a:off x="3344406" y="4544725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6A811-9FB3-443F-A5FB-67A946674727}" type="datetimeFigureOut">
              <a:rPr lang="cs-CZ" smtClean="0"/>
              <a:t>24.10.2021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35F60-505A-47D5-984A-82CE90B12AD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6637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Ahoj!</a:t>
            </a:r>
          </a:p>
          <a:p>
            <a:r>
              <a:rPr lang="cs-CZ" dirty="0"/>
              <a:t>My jsme Team 1 a naší firmou je Sigma Male </a:t>
            </a:r>
            <a:r>
              <a:rPr lang="cs-CZ" dirty="0" err="1"/>
              <a:t>Flowers</a:t>
            </a:r>
            <a:r>
              <a:rPr lang="cs-CZ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5F60-505A-47D5-984A-82CE90B12AD1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9652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 Team 1 vám děkuji za pozornost.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5F60-505A-47D5-984A-82CE90B12AD1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270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Jaké je vlastně zaměření naší firmy?</a:t>
            </a:r>
          </a:p>
          <a:p>
            <a:r>
              <a:rPr lang="cs-CZ" dirty="0"/>
              <a:t>Podnikáme v ČR už skoro 12 let a momentálně máme pobočku v Praze a Brně.</a:t>
            </a:r>
          </a:p>
          <a:p>
            <a:r>
              <a:rPr lang="cs-CZ" dirty="0"/>
              <a:t>Navíc, provozujeme e-shop.</a:t>
            </a:r>
          </a:p>
          <a:p>
            <a:r>
              <a:rPr lang="cs-CZ" dirty="0"/>
              <a:t>Levně nakupujeme květiny na burzách v Holandsku a prodáváme je s marží tady v ČR.</a:t>
            </a:r>
          </a:p>
          <a:p>
            <a:r>
              <a:rPr lang="cs-CZ" dirty="0"/>
              <a:t>Díky výhodné nákupní ceně můžeme pořádat speciální akce a nabízet zboží za konkurenční ceny.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5F60-505A-47D5-984A-82CE90B12AD1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022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Je nezbytné zmínit naší vizi i poslání.</a:t>
            </a:r>
          </a:p>
          <a:p>
            <a:r>
              <a:rPr lang="cs-CZ" dirty="0"/>
              <a:t>Vizí je, samozřejmě, rozšířit působnost v ČR otevřením nových poboček a s tím i objem objednávek, což povede k růstu obratu.</a:t>
            </a:r>
          </a:p>
          <a:p>
            <a:r>
              <a:rPr lang="cs-CZ" dirty="0"/>
              <a:t>K tomu, ale potřebujeme digitalizovat naše interní procesy </a:t>
            </a:r>
            <a:r>
              <a:rPr lang="cs-CZ"/>
              <a:t>a </a:t>
            </a:r>
            <a:r>
              <a:rPr lang="cs-CZ" dirty="0"/>
              <a:t>zainvestovat do IT </a:t>
            </a:r>
            <a:r>
              <a:rPr lang="cs-CZ"/>
              <a:t>abychom mohli</a:t>
            </a:r>
            <a:r>
              <a:rPr lang="cs-CZ" dirty="0"/>
              <a:t> zefektivnit </a:t>
            </a:r>
            <a:r>
              <a:rPr lang="cs-CZ"/>
              <a:t>chod celé společnosti a zlepšili její škálovatelnost</a:t>
            </a:r>
            <a:r>
              <a:rPr lang="cs-CZ" dirty="0"/>
              <a:t>.</a:t>
            </a:r>
          </a:p>
          <a:p>
            <a:r>
              <a:rPr lang="cs-CZ" dirty="0"/>
              <a:t>Mimo to, pro lepší expanzi, jsme </a:t>
            </a:r>
            <a:r>
              <a:rPr lang="cs-CZ"/>
              <a:t>zaměření</a:t>
            </a:r>
            <a:r>
              <a:rPr lang="cs-CZ" dirty="0"/>
              <a:t> na </a:t>
            </a:r>
            <a:r>
              <a:rPr lang="cs-CZ"/>
              <a:t>zefektivnění procesu</a:t>
            </a:r>
            <a:r>
              <a:rPr lang="cs-CZ" dirty="0"/>
              <a:t> příjímání nových zaměstnanců a </a:t>
            </a:r>
            <a:r>
              <a:rPr lang="cs-CZ"/>
              <a:t>zlepšení řízení</a:t>
            </a:r>
            <a:r>
              <a:rPr lang="cs-CZ" dirty="0"/>
              <a:t> firmy.</a:t>
            </a:r>
          </a:p>
          <a:p>
            <a:endParaRPr lang="cs-CZ" dirty="0"/>
          </a:p>
          <a:p>
            <a:r>
              <a:rPr lang="cs-CZ" dirty="0"/>
              <a:t>Naším posláním je nejen zpřístupnit široké veřejnosti květiny vysoké kvality, ale zároveň zachovat nízkou cenu.</a:t>
            </a:r>
          </a:p>
          <a:p>
            <a:r>
              <a:rPr lang="cs-CZ" dirty="0"/>
              <a:t>Snažíme se cílit na obsáhlou cílovou skupinu a celkem posílit pozici na trhu prostřednictvím marketingových kampaní.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5F60-505A-47D5-984A-82CE90B12AD1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448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 jaké jsou naše cíle na nejbližší dva roky?</a:t>
            </a:r>
          </a:p>
          <a:p>
            <a:r>
              <a:rPr lang="cs-CZ" dirty="0"/>
              <a:t>Primárním cílem je rozšířit firmu o další pobočky, abychom působili nejen v Praze a Brně.</a:t>
            </a:r>
          </a:p>
          <a:p>
            <a:r>
              <a:rPr lang="cs-CZ" dirty="0"/>
              <a:t>Chceme zvýšit náš podíl na českém trhu květin, zvýšit efektivitu jak v produkci tak i ve </a:t>
            </a:r>
            <a:r>
              <a:rPr lang="cs-CZ"/>
              <a:t>vyřízování objednávek</a:t>
            </a:r>
            <a:r>
              <a:rPr lang="cs-CZ" dirty="0"/>
              <a:t>.</a:t>
            </a:r>
          </a:p>
          <a:p>
            <a:r>
              <a:rPr lang="cs-CZ" dirty="0"/>
              <a:t>Míříme na zlepšení flexibility, abychom mohli líp škálovat business a jednodušeji zakomponovat nové zaměstnance.</a:t>
            </a:r>
          </a:p>
          <a:p>
            <a:r>
              <a:rPr lang="cs-CZ" dirty="0"/>
              <a:t>A se vším tím samozřejmě by bylo dobrý mít vyšší procento objednávek a větší zisk.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5F60-505A-47D5-984A-82CE90B12AD1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0678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Nyní se zaměříme na klíčové procesy, které potřebujeme s vaší pomocí podpořit informačním systémem.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5F60-505A-47D5-984A-82CE90B12AD1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0729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Vše se odvíjí od objednávky – je to naším klíčovým procesem.</a:t>
            </a:r>
          </a:p>
          <a:p>
            <a:r>
              <a:rPr lang="cs-CZ" dirty="0"/>
              <a:t>Ta je vytvořena na pobočce osobně, telefonicky anebo přes náš e-shop.</a:t>
            </a:r>
          </a:p>
          <a:p>
            <a:r>
              <a:rPr lang="cs-CZ" dirty="0"/>
              <a:t>Na základě datumu a velikosti objednávky se určuje priorita.</a:t>
            </a:r>
          </a:p>
          <a:p>
            <a:r>
              <a:rPr lang="cs-CZ" dirty="0"/>
              <a:t>Jak jistě tušíte, toto není nejefektivnější způsob a je tu prostor pro zlepšení.</a:t>
            </a:r>
          </a:p>
          <a:p>
            <a:r>
              <a:rPr lang="cs-CZ" dirty="0"/>
              <a:t>Na základě priority floristé zpracovávají objednávky s nejvyšší prioritou.</a:t>
            </a:r>
          </a:p>
          <a:p>
            <a:r>
              <a:rPr lang="cs-CZ" dirty="0"/>
              <a:t>Může samozřejmě nastat kolize více objednávek s vyšší prioritou a pro daný problém nemáme žádné řešení.</a:t>
            </a:r>
          </a:p>
          <a:p>
            <a:r>
              <a:rPr lang="cs-CZ" dirty="0"/>
              <a:t>Navíc, vše se dělá ručně – připravené objednávky se musí pracně přepsat do plánování tras.</a:t>
            </a:r>
          </a:p>
          <a:p>
            <a:r>
              <a:rPr lang="cs-CZ" dirty="0"/>
              <a:t>Jednoduše řečeno, nejdůležitější proces ve firmě je velmi </a:t>
            </a:r>
            <a:r>
              <a:rPr lang="cs-CZ"/>
              <a:t>slabě podpořen pomocí IT</a:t>
            </a:r>
            <a:r>
              <a:rPr lang="cs-CZ" dirty="0"/>
              <a:t>.</a:t>
            </a:r>
          </a:p>
          <a:p>
            <a:r>
              <a:rPr lang="cs-CZ">
                <a:cs typeface="Calibri"/>
              </a:rPr>
              <a:t>Je tu velký potenciál pro zlepšení a právě absence uceleného systému je jedním z klíčových nedostatků bránících expanzi společnosti.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5F60-505A-47D5-984A-82CE90B12AD1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56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Dalším důležitým procesem pro náš business je distribuce, která taktéž selhává z vícero hledisek.</a:t>
            </a:r>
          </a:p>
          <a:p>
            <a:r>
              <a:rPr lang="cs-CZ" dirty="0"/>
              <a:t>Jednak, neexistuje jednotný systém objednávání na burze – koupí se co je potřeba, občas nějaké zboží navíc dle gusta floristů.</a:t>
            </a:r>
          </a:p>
          <a:p>
            <a:r>
              <a:rPr lang="cs-CZ" dirty="0"/>
              <a:t>Nicméně, neexistuje v tom žádný systém a objednávky nejsou podpořeny statistickými daty – nikdo neví, zda se vyplatí koupit víc zboží jednoho druhu, než jiného.</a:t>
            </a:r>
          </a:p>
          <a:p>
            <a:r>
              <a:rPr lang="cs-CZ" dirty="0"/>
              <a:t>Aby toho nebylo málo, nemáme nikde přesně definováno, jak se má dopravit zboží z bodu A do bodu B.</a:t>
            </a:r>
          </a:p>
          <a:p>
            <a:r>
              <a:rPr lang="cs-CZ" dirty="0"/>
              <a:t>Logistické odděleni si to nějakým stylem vymyslelo, a občas to funguje, občas ne.</a:t>
            </a:r>
          </a:p>
          <a:p>
            <a:r>
              <a:rPr lang="cs-CZ" dirty="0"/>
              <a:t>A právě když to selže, tak neseme obrovský ztráty.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5F60-505A-47D5-984A-82CE90B12AD1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032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Aktuální stav informačního systému v Sigma Male </a:t>
            </a:r>
            <a:r>
              <a:rPr lang="cs-CZ" dirty="0" err="1"/>
              <a:t>Flowers</a:t>
            </a:r>
            <a:r>
              <a:rPr lang="cs-CZ" dirty="0"/>
              <a:t> je bohužel </a:t>
            </a:r>
            <a:r>
              <a:rPr lang="cs-CZ"/>
              <a:t>bídný</a:t>
            </a:r>
            <a:r>
              <a:rPr lang="cs-CZ" dirty="0"/>
              <a:t>.</a:t>
            </a:r>
            <a:r>
              <a:rPr lang="cs-CZ"/>
              <a:t> </a:t>
            </a:r>
          </a:p>
          <a:p>
            <a:r>
              <a:rPr lang="cs-CZ" dirty="0"/>
              <a:t>Veškerá data jsou evidovaný v Excel tabulkách a sdíleny prostřednictvím nestabilního a pomalého NAS serveru.</a:t>
            </a:r>
          </a:p>
          <a:p>
            <a:r>
              <a:rPr lang="cs-CZ" dirty="0"/>
              <a:t>Aby toho nebylo málo, e-shop běží na bezplatné službě Webnode.cz, která sice cenově vyhovuje, ale vzhled webu je málo přehledný, čímž pádem méně důvěryhodný oproti konkurenci.</a:t>
            </a:r>
          </a:p>
          <a:p>
            <a:r>
              <a:rPr lang="cs-CZ">
                <a:cs typeface="Calibri"/>
              </a:rPr>
              <a:t>Většina pracovníků v IT oddělení nemá potřebnou kvalifikaci a proto, při úpravách webu často snižují stabilitu.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5F60-505A-47D5-984A-82CE90B12AD1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1559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Jak n</a:t>
            </a:r>
            <a:r>
              <a:rPr lang="cs-CZ" dirty="0" err="1"/>
              <a:t>ám</a:t>
            </a:r>
            <a:r>
              <a:rPr lang="cs-CZ" dirty="0"/>
              <a:t> můžete pomoct?</a:t>
            </a:r>
          </a:p>
          <a:p>
            <a:r>
              <a:rPr lang="cs-CZ" dirty="0"/>
              <a:t>Potřebujeme robustnější řešení než sdílení Excel tabulek.</a:t>
            </a:r>
          </a:p>
          <a:p>
            <a:r>
              <a:rPr lang="cs-CZ" dirty="0"/>
              <a:t>NAS server je sice fajn, ale potřebovali bychom centrální systém, který bude stabilní a hlavně zpřístupní relevantní data floristům, skladníkům a dodavatelům.</a:t>
            </a:r>
          </a:p>
          <a:p>
            <a:r>
              <a:rPr lang="cs-CZ" dirty="0"/>
              <a:t>Doposud naše náklady na IT byli minimální, a digitalizace naších procesů by neměla vyžadovat příliš vysoké náklady, které by se vyplatili až za několik 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35F60-505A-47D5-984A-82CE90B12AD1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531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October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197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October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7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October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3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October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October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October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2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October 24,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October 24,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87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October 24,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3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October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October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October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4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345C7A7-F728-44CE-B0CF-AD18A0DC6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39" b="2071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9200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F9F7-5495-4EA9-9871-41637312B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3951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dirty="0"/>
              <a:t>Sigma Male Flowers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4C607-7F80-4D12-AA30-2B6763A31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3951" y="3827610"/>
            <a:ext cx="5437187" cy="2265216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>
                    <a:alpha val="60000"/>
                  </a:schemeClr>
                </a:solidFill>
                <a:latin typeface="+mj-lt"/>
              </a:rPr>
              <a:t>Prezentace zadavatele</a:t>
            </a:r>
            <a:endParaRPr lang="cs-CZ">
              <a:solidFill>
                <a:schemeClr val="tx1">
                  <a:alpha val="6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08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Oval 2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34718-B924-41C7-8214-95389F5C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cs-CZ" sz="6400" kern="1200" dirty="0">
                <a:latin typeface="+mj-lt"/>
                <a:ea typeface="+mj-ea"/>
                <a:cs typeface="+mj-cs"/>
              </a:rPr>
              <a:t>Děkujeme za pozornost</a:t>
            </a:r>
            <a:endParaRPr lang="cs-CZ" sz="6400" kern="1200" dirty="0">
              <a:latin typeface="+mj-lt"/>
            </a:endParaRPr>
          </a:p>
        </p:txBody>
      </p:sp>
      <p:pic>
        <p:nvPicPr>
          <p:cNvPr id="8" name="Content Placeholder 7" descr="A picture containing person, person, teeth, indoor&#10;&#10;Description automatically generated">
            <a:extLst>
              <a:ext uri="{FF2B5EF4-FFF2-40B4-BE49-F238E27FC236}">
                <a16:creationId xmlns:a16="http://schemas.microsoft.com/office/drawing/2014/main" id="{ED634088-7513-4F2C-8E75-7632FA833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0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3" name="Group 26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A4B01-D503-416B-A7D9-29529D20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cs-CZ" sz="4800" dirty="0"/>
              <a:t>Představení firmy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3" name="Oval 24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5E4A2-3C6B-47C3-BC9D-1EE77657B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cs-CZ" dirty="0"/>
              <a:t>Podniká v ČR od roku 2010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cs-CZ" dirty="0"/>
              <a:t>Dvě pobočky – Praha, Brno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cs-CZ" dirty="0"/>
              <a:t>Provozuje e-shop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cs-CZ" dirty="0"/>
              <a:t>Nakupuje květiny na burzách v Holandsku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cs-CZ" dirty="0"/>
          </a:p>
        </p:txBody>
      </p:sp>
      <p:pic>
        <p:nvPicPr>
          <p:cNvPr id="7" name="Picture Placeholder 6" descr="A picture containing wall, person, sculpture&#10;&#10;Description automatically generated">
            <a:extLst>
              <a:ext uri="{FF2B5EF4-FFF2-40B4-BE49-F238E27FC236}">
                <a16:creationId xmlns:a16="http://schemas.microsoft.com/office/drawing/2014/main" id="{6D338981-0D51-4D32-ACCA-FEB9DD28B2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7" b="11117"/>
          <a:stretch>
            <a:fillRect/>
          </a:stretch>
        </p:blipFill>
        <p:spPr>
          <a:xfrm>
            <a:off x="4892868" y="549275"/>
            <a:ext cx="6406301" cy="5759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514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03DAB6-7EB5-4E5B-BD3E-EFFFD3CE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919163">
              <a:tabLst>
                <a:tab pos="5468938" algn="ctr"/>
                <a:tab pos="11033125" algn="r"/>
              </a:tabLst>
            </a:pPr>
            <a:r>
              <a:rPr lang="cs-CZ" dirty="0"/>
              <a:t>Vize	</a:t>
            </a:r>
            <a:r>
              <a:rPr lang="en-US" dirty="0"/>
              <a:t>–</a:t>
            </a:r>
            <a:r>
              <a:rPr lang="cs-CZ" dirty="0"/>
              <a:t>	Poslání									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0D758-58A2-4A83-B3EC-43C91153AC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Expandovat pole působnosti v ČR</a:t>
            </a:r>
          </a:p>
          <a:p>
            <a:r>
              <a:rPr lang="cs-CZ" dirty="0"/>
              <a:t>Zvýšit objem objednávek a tím zisk</a:t>
            </a:r>
          </a:p>
          <a:p>
            <a:r>
              <a:rPr lang="cs-CZ" dirty="0"/>
              <a:t>Investovat do IT</a:t>
            </a:r>
          </a:p>
          <a:p>
            <a:r>
              <a:rPr lang="cs-CZ" dirty="0"/>
              <a:t>Zefektivnit přijímání nových zaměstnanců a firemní management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C36213-E64B-47A3-B555-DD1FAA92C1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Zpřístupnit široké veřejnosti květiny vysoké kvality</a:t>
            </a:r>
          </a:p>
          <a:p>
            <a:r>
              <a:rPr lang="cs-CZ" dirty="0"/>
              <a:t>Zachovat nízkou cenu</a:t>
            </a:r>
          </a:p>
          <a:p>
            <a:r>
              <a:rPr lang="cs-CZ" dirty="0"/>
              <a:t>Snaha oslovit obsáhlou cílovou skupinu</a:t>
            </a:r>
          </a:p>
          <a:p>
            <a:r>
              <a:rPr lang="cs-CZ" dirty="0"/>
              <a:t>Úsilí o udržení a posílení pozici na trhu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473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5E0A9D8-0DF4-4371-A74B-3E7010FF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anchor="ctr">
            <a:normAutofit/>
          </a:bodyPr>
          <a:lstStyle/>
          <a:p>
            <a:r>
              <a:rPr lang="cs-CZ" sz="6400" dirty="0"/>
              <a:t>Cíle firmy</a:t>
            </a:r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708C4826-B92A-41D3-B0F4-7B8890B73A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823063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454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A green object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A568E8FF-4921-464F-A1BB-BDAD3D66A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0" y="9737"/>
            <a:ext cx="12191999" cy="683852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3A46D6-CBC3-426D-B48A-DE76656E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cs-CZ" sz="5900" dirty="0"/>
              <a:t>Klíčové procesy a jejích problémy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4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90" name="Freeform: Shape 4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5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: Shape 5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93" name="Rectangle 5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BDD29-A0EE-4BEE-B817-DB402E71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cs-CZ" sz="4800" dirty="0"/>
              <a:t>Životní cyklus objednávky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CBD61-57E6-48AC-A470-B7FF778FF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5437187" cy="3415519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000" dirty="0"/>
              <a:t>Objednávka je vytvořená z jednoho ze zdrojů (e-shop / obchod / telefon)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000" dirty="0"/>
              <a:t>Podle datumu a času, velikosti objednávky se určí priorita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000" dirty="0"/>
              <a:t>Floristé si alokují zpracování objednávek s nejvyšší prioritou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000" dirty="0"/>
              <a:t>Připravené objednávky se musí ručně přepsat do plánování tras</a:t>
            </a:r>
            <a:br>
              <a:rPr lang="cs-CZ" sz="2000" dirty="0"/>
            </a:br>
            <a:endParaRPr lang="cs-CZ" sz="20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6" name="Graphic 45" descr="Shopping Cart">
            <a:extLst>
              <a:ext uri="{FF2B5EF4-FFF2-40B4-BE49-F238E27FC236}">
                <a16:creationId xmlns:a16="http://schemas.microsoft.com/office/drawing/2014/main" id="{D6A4C63F-2CF4-4E31-8216-79042BA8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15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BDD29-A0EE-4BEE-B817-DB402E71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cs-CZ" dirty="0"/>
              <a:t>Distribuce</a:t>
            </a:r>
          </a:p>
        </p:txBody>
      </p:sp>
      <p:pic>
        <p:nvPicPr>
          <p:cNvPr id="4" name="Obrázek 4" descr="Obsah obrázku osoba, zeď&#10;&#10;Popis se vygeneroval automaticky.">
            <a:extLst>
              <a:ext uri="{FF2B5EF4-FFF2-40B4-BE49-F238E27FC236}">
                <a16:creationId xmlns:a16="http://schemas.microsoft.com/office/drawing/2014/main" id="{8C9E09C5-BD48-4685-ABBA-FF4DA0AAC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26852"/>
          <a:stretch/>
        </p:blipFill>
        <p:spPr>
          <a:xfrm>
            <a:off x="550864" y="1146235"/>
            <a:ext cx="6973882" cy="4565531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682954DB-4E42-48E3-A66E-B63AEB7C4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/>
              <a:t>Neexistuje jednotný sytém pro objednávání na burze</a:t>
            </a:r>
          </a:p>
          <a:p>
            <a:r>
              <a:rPr lang="en-US" sz="1600"/>
              <a:t>Zajištění dopravy nemá přesně definované postupy</a:t>
            </a:r>
          </a:p>
          <a:p>
            <a:r>
              <a:rPr lang="en-US" sz="1600"/>
              <a:t>Neexistuje postup pro řešení problémů s dopravou</a:t>
            </a:r>
          </a:p>
          <a:p>
            <a:r>
              <a:rPr lang="en-US" sz="1600"/>
              <a:t>V případě výpadku supply chain jsou škody obrovské</a:t>
            </a:r>
          </a:p>
          <a:p>
            <a:endParaRPr lang="en-US" sz="1600"/>
          </a:p>
          <a:p>
            <a:endParaRPr lang="en-US" sz="16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B70A6-88C5-48CB-9D32-5F6EFC32F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Aktuální stav IS/ICT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74A5C-22A7-499B-A041-82468F85A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cs-CZ" sz="1600"/>
              <a:t>Sotva existuje</a:t>
            </a:r>
            <a:endParaRPr lang="cs-CZ" sz="1600">
              <a:solidFill>
                <a:srgbClr val="FFFFFF">
                  <a:alpha val="60000"/>
                </a:srgbClr>
              </a:solidFill>
            </a:endParaRPr>
          </a:p>
          <a:p>
            <a:r>
              <a:rPr lang="cs-CZ" sz="1600"/>
              <a:t>Vše se eviduje pomocí Excel tabulek</a:t>
            </a:r>
            <a:endParaRPr lang="cs-CZ" sz="1600">
              <a:solidFill>
                <a:srgbClr val="FFFFFF">
                  <a:alpha val="60000"/>
                </a:srgbClr>
              </a:solidFill>
            </a:endParaRPr>
          </a:p>
          <a:p>
            <a:r>
              <a:rPr lang="cs-CZ" sz="1600"/>
              <a:t>Data se sdílí přes nestabilní NAS server</a:t>
            </a:r>
            <a:endParaRPr lang="cs-CZ" sz="1600">
              <a:solidFill>
                <a:srgbClr val="FFFFFF">
                  <a:alpha val="60000"/>
                </a:srgbClr>
              </a:solidFill>
            </a:endParaRPr>
          </a:p>
          <a:p>
            <a:r>
              <a:rPr lang="cs-CZ" sz="1600"/>
              <a:t>E-shop je zdarma hostován na Webnode.cz</a:t>
            </a:r>
            <a:endParaRPr lang="cs-CZ" sz="160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7" name="Obrázek 7" descr="Obsah obrázku muž, osoba, interiér, zírající&#10;&#10;Popis se vygeneroval automaticky.">
            <a:extLst>
              <a:ext uri="{FF2B5EF4-FFF2-40B4-BE49-F238E27FC236}">
                <a16:creationId xmlns:a16="http://schemas.microsoft.com/office/drawing/2014/main" id="{4B47A773-76E2-4812-BDE8-F257B2C50A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5296" b="2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8258-DDE5-4FF0-9B79-632B6812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Požadavky na řešitele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7FBED-1193-4986-BFD0-0AB3AE26F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cs-CZ" dirty="0">
                <a:solidFill>
                  <a:srgbClr val="FFFFFF">
                    <a:alpha val="60000"/>
                  </a:srgbClr>
                </a:solidFill>
              </a:rPr>
              <a:t>Návrh robustnějšího řešení než je sdílení Excel tabulek</a:t>
            </a:r>
          </a:p>
          <a:p>
            <a:r>
              <a:rPr lang="cs-CZ" dirty="0">
                <a:solidFill>
                  <a:srgbClr val="FFFFFF">
                    <a:alpha val="60000"/>
                  </a:srgbClr>
                </a:solidFill>
              </a:rPr>
              <a:t>Propojení dat do jednoho centrálního systému</a:t>
            </a:r>
          </a:p>
          <a:p>
            <a:r>
              <a:rPr lang="cs-CZ" dirty="0">
                <a:solidFill>
                  <a:srgbClr val="FFFFFF">
                    <a:alpha val="60000"/>
                  </a:srgbClr>
                </a:solidFill>
              </a:rPr>
              <a:t>Přizpůsobení a omezení systému pro jednotlivé domény</a:t>
            </a:r>
          </a:p>
          <a:p>
            <a:pPr lvl="1"/>
            <a:r>
              <a:rPr lang="cs-CZ" dirty="0">
                <a:solidFill>
                  <a:srgbClr val="FFFFFF">
                    <a:alpha val="60000"/>
                  </a:srgbClr>
                </a:solidFill>
              </a:rPr>
              <a:t>Např. pro floristy není při přípravě objednávky relevantní adresa dodání objednávky</a:t>
            </a:r>
          </a:p>
          <a:p>
            <a:r>
              <a:rPr lang="cs-CZ" dirty="0">
                <a:solidFill>
                  <a:srgbClr val="FFFFFF">
                    <a:alpha val="60000"/>
                  </a:srgbClr>
                </a:solidFill>
              </a:rPr>
              <a:t>Cenová dostupnost</a:t>
            </a:r>
          </a:p>
          <a:p>
            <a:endParaRPr lang="cs-CZ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0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311C21"/>
      </a:dk2>
      <a:lt2>
        <a:srgbClr val="F0F3F3"/>
      </a:lt2>
      <a:accent1>
        <a:srgbClr val="C3624D"/>
      </a:accent1>
      <a:accent2>
        <a:srgbClr val="B13B57"/>
      </a:accent2>
      <a:accent3>
        <a:srgbClr val="C34D9A"/>
      </a:accent3>
      <a:accent4>
        <a:srgbClr val="A93BB1"/>
      </a:accent4>
      <a:accent5>
        <a:srgbClr val="8A4DC3"/>
      </a:accent5>
      <a:accent6>
        <a:srgbClr val="4A3FB3"/>
      </a:accent6>
      <a:hlink>
        <a:srgbClr val="963FB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985</Words>
  <Application>Microsoft Office PowerPoint</Application>
  <PresentationFormat>Širokoúhlá obrazovka</PresentationFormat>
  <Paragraphs>99</Paragraphs>
  <Slides>10</Slides>
  <Notes>10</Notes>
  <HiddenSlides>0</HiddenSlides>
  <MMClips>1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1" baseType="lpstr">
      <vt:lpstr>3DFloatVTI</vt:lpstr>
      <vt:lpstr>Sigma Male Flowers</vt:lpstr>
      <vt:lpstr>Představení firmy</vt:lpstr>
      <vt:lpstr>Vize – Poslání          </vt:lpstr>
      <vt:lpstr>Cíle firmy</vt:lpstr>
      <vt:lpstr>Klíčové procesy a jejích problémy</vt:lpstr>
      <vt:lpstr>Životní cyklus objednávky</vt:lpstr>
      <vt:lpstr>Distribuce</vt:lpstr>
      <vt:lpstr>Aktuální stav IS/ICT</vt:lpstr>
      <vt:lpstr>Požadavky na řešitele</vt:lpstr>
      <vt:lpstr>Děkujeme za pozornost</vt:lpstr>
    </vt:vector>
  </TitlesOfParts>
  <Manager>Jiří Vrba</Manager>
  <Company>VŠE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Sigma Male Flowers</dc:title>
  <dc:subject>Prezentace Zadavatele</dc:subject>
  <dc:creator>akod00@vse.cz;naus00@vse.cz;vrbj04@vse.cz</dc:creator>
  <cp:lastModifiedBy>Denis Akopyan</cp:lastModifiedBy>
  <cp:revision>11</cp:revision>
  <dcterms:created xsi:type="dcterms:W3CDTF">2021-10-23T16:34:14Z</dcterms:created>
  <dcterms:modified xsi:type="dcterms:W3CDTF">2021-10-24T20:13:41Z</dcterms:modified>
</cp:coreProperties>
</file>